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6" r:id="rId3"/>
    <p:sldId id="267" r:id="rId4"/>
    <p:sldId id="268" r:id="rId5"/>
    <p:sldId id="258" r:id="rId6"/>
    <p:sldId id="257" r:id="rId7"/>
    <p:sldId id="260" r:id="rId8"/>
    <p:sldId id="269" r:id="rId9"/>
    <p:sldId id="276" r:id="rId10"/>
    <p:sldId id="275" r:id="rId11"/>
    <p:sldId id="270" r:id="rId12"/>
    <p:sldId id="259" r:id="rId13"/>
    <p:sldId id="261" r:id="rId14"/>
    <p:sldId id="262" r:id="rId15"/>
    <p:sldId id="263" r:id="rId16"/>
    <p:sldId id="264" r:id="rId17"/>
    <p:sldId id="265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0" r:id="rId26"/>
    <p:sldId id="288" r:id="rId27"/>
    <p:sldId id="294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93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BE75F-2AFA-4B96-90A1-731D1A27AB0E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A65BF-4F61-4A95-BAE4-2823EE9D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0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1E0C-9071-7966-3D88-3B9B8368C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8D46F-F589-2CCD-3E19-08AC9F418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2D12C-970E-C283-3905-CF0B8601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7730F-2A91-7208-AC78-5E08A4EE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F04A1-0D13-335B-EFE1-62FF8BAA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1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336B-0C86-3585-49BB-E5FDAFEF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0CB93-91C1-25DB-3879-8B0C4637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32966-A327-6253-1A36-83B2E958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36F05-EBB1-805D-9108-E89DEDFE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8F9C7-6327-B1C2-6AE3-278BD67C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8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48AAE-55EA-33D5-16B7-767B08438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2A204-4E3A-6BB9-B411-5873E0536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45937-3C96-9D9D-3437-E5A705DA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4D9EA-248A-A562-2CBA-899E9419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D848A-181B-5404-6833-D51C7548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CA20-5A0F-A07E-7C71-A846FA53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898D-DBBB-8B89-F2B5-343D7AFB8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B2D7-91B7-23FC-6CCE-A0550D0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AD64A-F318-F4ED-412E-1BE917EE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B9A0-09FE-6D09-3D26-AAC5384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7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1E14-289F-CC7A-726E-FD1CDA52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3F198-9E44-63CD-CB95-A88630166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DAF90-D2E3-AD68-0497-831F1262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7C863-55E9-9A5F-18C8-841D6826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55D5C-FD8A-4F16-C067-81E97C6B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7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CB14-530F-50B5-A018-15D99B40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9E2A-F48F-52E8-0A34-068040C40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3ED0A-DD4F-733E-707A-A78955B25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A7442-84D5-A918-5F24-EB80A439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ED2B3-6715-49FD-9067-304A1347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70ABE-D27E-B632-186C-70E1FDC9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5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2553-124E-9BE9-C0BC-03D034AF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A18B5-B40E-5F96-D9DF-379DAA04C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5D1E6-603C-F47F-448D-DAED5131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B4936-AAB6-46CA-512B-F3731377A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849D0A-0EA9-A689-5DE2-70636DD5C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10E7D-0E01-9CC6-0E5D-B50B46C2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46812-BFD9-D515-8CDF-D7964BA2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E729A-CB90-2DC2-6A88-6661BAD8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6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8116-4C94-0CA7-A08A-1E35817B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19410-C746-891B-7F12-7FD4747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4CF10-D482-A496-B936-121E50D0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32264-CF59-4202-17FD-4381A047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8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CA8BB0-EEF5-4508-5FAC-67303CDF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2D452-A51F-0695-22F7-84C6EE04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04B20-721D-E084-487D-F392C868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2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1CA3-61E0-AC04-0331-EEE1249E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EEEC6-6555-CE03-03F0-C48731F0E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5B6D4-1CDE-B3A8-AB1C-D4A5AF681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3043B-5EE5-DB82-BE40-D2AB0573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57931-B7E0-F7C7-AA19-3DA171E9E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7C649-814F-AFA9-0535-DCC4E350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7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860C-A231-AC7A-C4C6-71053333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82DD-5C90-A393-401F-45DDEE472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BEE13-6805-7570-5FA2-61E1AF189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3EB79-4BF6-8A57-6E21-D3788042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5268B-B09D-616F-9123-50ABF774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8F131-46C8-2584-82B6-CC69E8D2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2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F2956-A7A6-F3B3-8EA2-BD7D29DB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E94D3-BD58-871B-C939-E1F5B5C9F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BA65F-6EF7-64CD-7CDD-9555E9B2B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782A2-B920-49D9-AF7B-B3A9657D50C8}" type="datetimeFigureOut">
              <a:rPr lang="en-US" smtClean="0"/>
              <a:t>21-Oct-24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3BAE5-D2D2-2050-B4C4-FCCDD42BF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2E985-549D-D58D-4D2C-70FEF2B0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41F2F-2834-4B92-8BC5-71C709BF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5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ebp"/><Relationship Id="rId2" Type="http://schemas.openxmlformats.org/officeDocument/2006/relationships/image" Target="../media/image27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ebp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eb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eb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ebp"/><Relationship Id="rId2" Type="http://schemas.openxmlformats.org/officeDocument/2006/relationships/image" Target="../media/image51.web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2257E-C03F-46CE-0C3A-2A11C987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9A4EC6-54CE-BD8E-907F-9B9C6927EC8F}"/>
              </a:ext>
            </a:extLst>
          </p:cNvPr>
          <p:cNvSpPr/>
          <p:nvPr/>
        </p:nvSpPr>
        <p:spPr>
          <a:xfrm>
            <a:off x="2519082" y="228692"/>
            <a:ext cx="6544236" cy="55562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E48B7-E13F-4D39-A282-E2ADF9470205}"/>
              </a:ext>
            </a:extLst>
          </p:cNvPr>
          <p:cNvSpPr txBox="1"/>
          <p:nvPr/>
        </p:nvSpPr>
        <p:spPr>
          <a:xfrm>
            <a:off x="2591257" y="579779"/>
            <a:ext cx="61946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PREGLED KOŽE</a:t>
            </a:r>
          </a:p>
          <a:p>
            <a:pPr algn="ctr"/>
            <a:r>
              <a:rPr lang="sr-Latn-R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</a:p>
          <a:p>
            <a:pPr algn="ctr"/>
            <a:r>
              <a:rPr lang="sr-Latn-R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DLAČNOG POKRIVAČA</a:t>
            </a:r>
          </a:p>
          <a:p>
            <a:pPr algn="ctr"/>
            <a:endParaRPr lang="sr-Latn-R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PREGLED SLUZNICA</a:t>
            </a:r>
          </a:p>
          <a:p>
            <a:pPr algn="ctr"/>
            <a:endParaRPr lang="sr-Latn-R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PREGLED LIMFNIH ČVOROVA</a:t>
            </a:r>
            <a:endParaRPr lang="en-U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DVM Aleksandra </a:t>
            </a:r>
            <a:r>
              <a:rPr lang="en-US" sz="3600" dirty="0" err="1">
                <a:solidFill>
                  <a:schemeClr val="bg1"/>
                </a:solidFill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Mitrovi</a:t>
            </a:r>
            <a:r>
              <a:rPr lang="sr-Latn-RS" sz="3600" dirty="0">
                <a:solidFill>
                  <a:schemeClr val="bg1"/>
                </a:solidFill>
                <a:highlight>
                  <a:srgbClr val="000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ć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6371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53A8C-8AB9-2A55-63F5-A56F45E3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89" y="484093"/>
            <a:ext cx="5566775" cy="6087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D35A1-28CA-9EBA-8671-1E9C746FF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" y="1425388"/>
            <a:ext cx="5559492" cy="43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87CD3-BB65-36C5-B845-D2FA1039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358" y="672353"/>
            <a:ext cx="3011685" cy="2694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957F4-C0C2-EBBF-41F3-6682B132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" y="672353"/>
            <a:ext cx="5636582" cy="4607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26A60-19EA-E120-B7C8-4C7CEDD3AABD}"/>
              </a:ext>
            </a:extLst>
          </p:cNvPr>
          <p:cNvSpPr txBox="1"/>
          <p:nvPr/>
        </p:nvSpPr>
        <p:spPr>
          <a:xfrm>
            <a:off x="7046259" y="3765176"/>
            <a:ext cx="4195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Dimenzije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Oblik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Boja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Tvrdoća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Spojeno sa dubljim strukturama ili slobodno?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Fluktuacije?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Regionalni limfni čvor?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797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2C6DE-AA49-E1A9-FE15-28C69A1A4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23" y="625150"/>
            <a:ext cx="6776358" cy="542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1B376-8BE6-0FA8-14F8-86B28B6A5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1353248"/>
            <a:ext cx="6659336" cy="532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74478-B53F-5849-B118-EC6F0EFC5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5" y="401215"/>
            <a:ext cx="6111551" cy="4889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E1DA39-1081-EB93-280B-C558739F4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863" y="3179042"/>
            <a:ext cx="3962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ficial skin scraping technique in a dog">
            <a:hlinkClick r:id="" action="ppaction://media"/>
            <a:extLst>
              <a:ext uri="{FF2B5EF4-FFF2-40B4-BE49-F238E27FC236}">
                <a16:creationId xmlns:a16="http://schemas.microsoft.com/office/drawing/2014/main" id="{E0DA6817-F620-31F9-E2AF-C588473F9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327" y="1228143"/>
            <a:ext cx="9859346" cy="5545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A36004-6AF8-4343-C424-79777884655B}"/>
              </a:ext>
            </a:extLst>
          </p:cNvPr>
          <p:cNvSpPr txBox="1"/>
          <p:nvPr/>
        </p:nvSpPr>
        <p:spPr>
          <a:xfrm>
            <a:off x="3219061" y="251927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SKARIFIKACIJA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19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A9ABAF-4560-A08E-B790-87D18C58E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03" y="260220"/>
            <a:ext cx="6057900" cy="25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F214A-A246-3F9F-800F-0E8EEEB6E232}"/>
              </a:ext>
            </a:extLst>
          </p:cNvPr>
          <p:cNvSpPr txBox="1"/>
          <p:nvPr/>
        </p:nvSpPr>
        <p:spPr>
          <a:xfrm>
            <a:off x="3593063" y="2882639"/>
            <a:ext cx="3517640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/>
              <a:t>DEMODEX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8C039-16EB-37D2-BDFF-5C7F8655B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7" y="111968"/>
            <a:ext cx="4105471" cy="6503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010B4-6028-3B58-CEB8-A841BA0CC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9" y="3347613"/>
            <a:ext cx="4192555" cy="3144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AFB53E-5E5A-95E5-3063-420F565A1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57" y="3347613"/>
            <a:ext cx="2355277" cy="3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CA4449-FCA8-AE49-3CA1-A56B73DC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01" y="739875"/>
            <a:ext cx="9179269" cy="53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EEF7B-2F16-2319-7F60-CA48E61A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7" y="1110343"/>
            <a:ext cx="4067590" cy="4973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05C40-CCCF-B4B4-CB41-4D587D898E65}"/>
              </a:ext>
            </a:extLst>
          </p:cNvPr>
          <p:cNvSpPr txBox="1"/>
          <p:nvPr/>
        </p:nvSpPr>
        <p:spPr>
          <a:xfrm>
            <a:off x="4580504" y="289248"/>
            <a:ext cx="414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PSOROPTES (Bo)</a:t>
            </a: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8371D-1530-9B7F-7429-8D2871638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68" y="1110341"/>
            <a:ext cx="5638565" cy="49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5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3702E8-BBB2-366F-9512-06FD173E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6" y="1446245"/>
            <a:ext cx="4047249" cy="46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067C9-F297-DED0-0A1C-A47E96EF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9516"/>
            <a:ext cx="5172624" cy="3312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3ECE1-8E81-9232-2D35-5C1FAC1614FF}"/>
              </a:ext>
            </a:extLst>
          </p:cNvPr>
          <p:cNvSpPr txBox="1"/>
          <p:nvPr/>
        </p:nvSpPr>
        <p:spPr>
          <a:xfrm>
            <a:off x="4618653" y="419878"/>
            <a:ext cx="474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SARCOPTES (Su,Ov,Cap)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9941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31867F-4EB8-7420-80C3-A11872EB1C3A}"/>
              </a:ext>
            </a:extLst>
          </p:cNvPr>
          <p:cNvSpPr txBox="1"/>
          <p:nvPr/>
        </p:nvSpPr>
        <p:spPr>
          <a:xfrm>
            <a:off x="3662081" y="340658"/>
            <a:ext cx="486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WOOD-OVA LAMPA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Woods Lamp Technique _ Dermatophytosis _ Apple Green Fluorescence _ Diagnostic Tools (1)">
            <a:hlinkClick r:id="" action="ppaction://media"/>
            <a:extLst>
              <a:ext uri="{FF2B5EF4-FFF2-40B4-BE49-F238E27FC236}">
                <a16:creationId xmlns:a16="http://schemas.microsoft.com/office/drawing/2014/main" id="{842BDB75-BB79-3BFD-3D72-0FC5722BA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810" y="1147003"/>
            <a:ext cx="7174379" cy="53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403DC-7682-453F-9AD2-1EAB72C5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8" y="394448"/>
            <a:ext cx="5313083" cy="3984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3EC07-1AAE-3FEB-5A93-5027DADAAA8F}"/>
              </a:ext>
            </a:extLst>
          </p:cNvPr>
          <p:cNvSpPr txBox="1"/>
          <p:nvPr/>
        </p:nvSpPr>
        <p:spPr>
          <a:xfrm>
            <a:off x="6938682" y="1013012"/>
            <a:ext cx="328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DERMATOFITE –</a:t>
            </a:r>
            <a:r>
              <a:rPr lang="sr-Latn-RS" i="1" dirty="0">
                <a:latin typeface="Aharoni" panose="02010803020104030203" pitchFamily="2" charset="-79"/>
                <a:cs typeface="Aharoni" panose="02010803020104030203" pitchFamily="2" charset="-79"/>
              </a:rPr>
              <a:t> engl. Ringworm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4F71E-4F24-FD8F-0195-C34CA3338EBD}"/>
              </a:ext>
            </a:extLst>
          </p:cNvPr>
          <p:cNvSpPr txBox="1"/>
          <p:nvPr/>
        </p:nvSpPr>
        <p:spPr>
          <a:xfrm>
            <a:off x="7413812" y="2386854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>
                <a:latin typeface="Aharoni" panose="02010803020104030203" pitchFamily="2" charset="-79"/>
                <a:cs typeface="Aharoni" panose="02010803020104030203" pitchFamily="2" charset="-79"/>
              </a:rPr>
              <a:t>Trichophyton spp.</a:t>
            </a:r>
            <a:endParaRPr lang="en-US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45573-E0EA-EF74-D433-B5D2AF53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30" y="3127738"/>
            <a:ext cx="5433399" cy="34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4BF336-DC07-CB95-F03B-EA60C34859A8}"/>
              </a:ext>
            </a:extLst>
          </p:cNvPr>
          <p:cNvSpPr txBox="1"/>
          <p:nvPr/>
        </p:nvSpPr>
        <p:spPr>
          <a:xfrm>
            <a:off x="2942253" y="597159"/>
            <a:ext cx="630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SIMPTOMI KOŽNIH OBOLJENJA: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5BC27-E6E5-A405-CFD8-A3C0258E715D}"/>
              </a:ext>
            </a:extLst>
          </p:cNvPr>
          <p:cNvSpPr txBox="1"/>
          <p:nvPr/>
        </p:nvSpPr>
        <p:spPr>
          <a:xfrm>
            <a:off x="914400" y="1651518"/>
            <a:ext cx="97224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PRURITUS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ALOPECIA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SUVA KOŽA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CRVENILO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KRASTE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NOVOTVOREVINE - TUMORI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511DA-D06E-02A6-7070-F0C0EB685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5" y="1651518"/>
            <a:ext cx="4578096" cy="3270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570CC-E9FE-F0A1-D502-E49B2773E090}"/>
              </a:ext>
            </a:extLst>
          </p:cNvPr>
          <p:cNvSpPr txBox="1"/>
          <p:nvPr/>
        </p:nvSpPr>
        <p:spPr>
          <a:xfrm>
            <a:off x="4114800" y="5701004"/>
            <a:ext cx="28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ANAMNEZA?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99BD7-3385-3B5C-A7FE-8EF1BD01F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2" y="1262408"/>
            <a:ext cx="1612641" cy="2672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7B673-A37C-DFAA-C56C-234D7976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57" y="1509863"/>
            <a:ext cx="3229776" cy="2149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BDE23-83F0-17EB-D7DC-DB75E9FF0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715" y="1857802"/>
            <a:ext cx="2857500" cy="285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0280F-D93A-B112-312F-0D773540D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95" y="4431414"/>
            <a:ext cx="3222102" cy="21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e Needle Aspirate">
            <a:hlinkClick r:id="" action="ppaction://media"/>
            <a:extLst>
              <a:ext uri="{FF2B5EF4-FFF2-40B4-BE49-F238E27FC236}">
                <a16:creationId xmlns:a16="http://schemas.microsoft.com/office/drawing/2014/main" id="{FE3D5FBD-74F9-05F7-AA7C-2BAD85CF7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010" y="1309967"/>
            <a:ext cx="8875059" cy="4992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8B0C8-670A-F973-FA3B-58C8FE5D8D6B}"/>
              </a:ext>
            </a:extLst>
          </p:cNvPr>
          <p:cNvSpPr txBox="1"/>
          <p:nvPr/>
        </p:nvSpPr>
        <p:spPr>
          <a:xfrm>
            <a:off x="2720787" y="340659"/>
            <a:ext cx="730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latin typeface="Aharoni" panose="02010803020104030203" pitchFamily="2" charset="-79"/>
                <a:cs typeface="Aharoni" panose="02010803020104030203" pitchFamily="2" charset="-79"/>
              </a:rPr>
              <a:t>FNA – </a:t>
            </a:r>
            <a:r>
              <a:rPr lang="sr-Latn-RS" sz="2400" i="1" dirty="0">
                <a:latin typeface="Aharoni" panose="02010803020104030203" pitchFamily="2" charset="-79"/>
                <a:cs typeface="Aharoni" panose="02010803020104030203" pitchFamily="2" charset="-79"/>
              </a:rPr>
              <a:t>fine needle aspiration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00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297E2-374C-98A3-9505-959426F2C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6" y="208292"/>
            <a:ext cx="4761905" cy="476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CEDD8-53A6-8347-D2F5-0E774B676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91" y="279271"/>
            <a:ext cx="5441185" cy="4097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09C5A-C6B0-BEAF-529D-AC674A89F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31" y="4002833"/>
            <a:ext cx="2434124" cy="27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7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D8E5F7-4950-8080-7C99-F86B79BDD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4" y="570457"/>
            <a:ext cx="2295805" cy="2858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B4130-01A1-10A9-F6AC-F9A16E40D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6" y="1099648"/>
            <a:ext cx="4313141" cy="5145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A56EDC-35A6-3434-B615-42EA98084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7" y="3861163"/>
            <a:ext cx="5464121" cy="2109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B787D-06AF-0346-2879-5A2696C82EAC}"/>
              </a:ext>
            </a:extLst>
          </p:cNvPr>
          <p:cNvSpPr txBox="1"/>
          <p:nvPr/>
        </p:nvSpPr>
        <p:spPr>
          <a:xfrm>
            <a:off x="3908612" y="407895"/>
            <a:ext cx="4204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>
                <a:latin typeface="Aharoni" panose="02010803020104030203" pitchFamily="2" charset="-79"/>
                <a:cs typeface="Aharoni" panose="02010803020104030203" pitchFamily="2" charset="-79"/>
              </a:rPr>
              <a:t>BIOPSIJA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E0ED7-A426-8BFC-CF86-0D050661C5D8}"/>
              </a:ext>
            </a:extLst>
          </p:cNvPr>
          <p:cNvSpPr txBox="1"/>
          <p:nvPr/>
        </p:nvSpPr>
        <p:spPr>
          <a:xfrm>
            <a:off x="2926976" y="2187987"/>
            <a:ext cx="196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PUNCH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A8153-B301-37DE-DD9A-C028C19A515C}"/>
              </a:ext>
            </a:extLst>
          </p:cNvPr>
          <p:cNvGrpSpPr/>
          <p:nvPr/>
        </p:nvGrpSpPr>
        <p:grpSpPr>
          <a:xfrm>
            <a:off x="4413381" y="1812658"/>
            <a:ext cx="3220890" cy="1275775"/>
            <a:chOff x="4413381" y="1812658"/>
            <a:chExt cx="3220890" cy="1275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8747C9-2960-BF3A-52A0-7B8714008AE5}"/>
                </a:ext>
              </a:extLst>
            </p:cNvPr>
            <p:cNvSpPr/>
            <p:nvPr/>
          </p:nvSpPr>
          <p:spPr>
            <a:xfrm>
              <a:off x="4413381" y="1812658"/>
              <a:ext cx="3112490" cy="1275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9C255C-B17D-7A3F-4CE8-47F0DA180FC9}"/>
                </a:ext>
              </a:extLst>
            </p:cNvPr>
            <p:cNvSpPr txBox="1"/>
            <p:nvPr/>
          </p:nvSpPr>
          <p:spPr>
            <a:xfrm>
              <a:off x="4527177" y="2187987"/>
              <a:ext cx="3107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Aharoni" panose="02010803020104030203" pitchFamily="2" charset="-79"/>
                  <a:cs typeface="Aharoni" panose="02010803020104030203" pitchFamily="2" charset="-79"/>
                </a:rPr>
                <a:t>PATOHISTOLOGIJA</a:t>
              </a:r>
              <a:endParaRPr lang="en-US" sz="2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8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F8905-309C-50F3-59CE-F5368E85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" y="2943290"/>
            <a:ext cx="7149322" cy="3127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51110-5BEB-DED2-D3F9-83333BA33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9" y="371670"/>
            <a:ext cx="4363142" cy="3127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3B764F-009B-FCAA-2D34-2918D637EB34}"/>
              </a:ext>
            </a:extLst>
          </p:cNvPr>
          <p:cNvSpPr txBox="1"/>
          <p:nvPr/>
        </p:nvSpPr>
        <p:spPr>
          <a:xfrm>
            <a:off x="1828799" y="643812"/>
            <a:ext cx="507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BRIS - MIKROBIOLOGIJA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813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A72EFC-DD12-B50D-87C6-85F59B351E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A9C91"/>
              </a:clrFrom>
              <a:clrTo>
                <a:srgbClr val="AA9C91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2" y="-582127"/>
            <a:ext cx="12173338" cy="802225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B3B0F-4DED-1AEC-8340-06CC850EE735}"/>
              </a:ext>
            </a:extLst>
          </p:cNvPr>
          <p:cNvSpPr txBox="1"/>
          <p:nvPr/>
        </p:nvSpPr>
        <p:spPr>
          <a:xfrm>
            <a:off x="1502229" y="242596"/>
            <a:ext cx="815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PREGLED DLAKE I DLAČNOG POKRIVAČA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87C2C-7590-E1CB-4656-AD67FE0AFF57}"/>
              </a:ext>
            </a:extLst>
          </p:cNvPr>
          <p:cNvSpPr txBox="1"/>
          <p:nvPr/>
        </p:nvSpPr>
        <p:spPr>
          <a:xfrm>
            <a:off x="569167" y="1296955"/>
            <a:ext cx="384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2A4DA-5326-FB7A-D13D-22F9AD42D59C}"/>
              </a:ext>
            </a:extLst>
          </p:cNvPr>
          <p:cNvSpPr txBox="1"/>
          <p:nvPr/>
        </p:nvSpPr>
        <p:spPr>
          <a:xfrm>
            <a:off x="569167" y="1296955"/>
            <a:ext cx="59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A2ED3-90F9-A80A-8DC4-CD961192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1008530"/>
            <a:ext cx="24384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84069-85CF-AFBF-37DE-F08017698B67}"/>
              </a:ext>
            </a:extLst>
          </p:cNvPr>
          <p:cNvSpPr txBox="1"/>
          <p:nvPr/>
        </p:nvSpPr>
        <p:spPr>
          <a:xfrm>
            <a:off x="345234" y="2924875"/>
            <a:ext cx="223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hirzutizam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hipertrihoza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1DAF5-BDD5-C86A-D052-DC2E4DE6B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05" y="832752"/>
            <a:ext cx="6524625" cy="2390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B4A16-0A5B-FFC4-2814-E643408B8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59" y="3994307"/>
            <a:ext cx="5907641" cy="2474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98211E-C1A2-897C-C5F9-19818B99E8BD}"/>
              </a:ext>
            </a:extLst>
          </p:cNvPr>
          <p:cNvSpPr txBox="1"/>
          <p:nvPr/>
        </p:nvSpPr>
        <p:spPr>
          <a:xfrm>
            <a:off x="6952222" y="3280084"/>
            <a:ext cx="223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alopecija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DD728-947A-1279-0B8B-5EA5223696F2}"/>
              </a:ext>
            </a:extLst>
          </p:cNvPr>
          <p:cNvSpPr txBox="1"/>
          <p:nvPr/>
        </p:nvSpPr>
        <p:spPr>
          <a:xfrm>
            <a:off x="6952221" y="6488668"/>
            <a:ext cx="223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hipotrihoza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CA79C3-1129-2522-98AE-C9FDAF4ABDA9}"/>
              </a:ext>
            </a:extLst>
          </p:cNvPr>
          <p:cNvSpPr txBox="1"/>
          <p:nvPr/>
        </p:nvSpPr>
        <p:spPr>
          <a:xfrm>
            <a:off x="493059" y="5368696"/>
            <a:ext cx="294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Canices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Lako čupanje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727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605010-BE8F-BF78-F02B-E949AB2EB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8" y="1033093"/>
            <a:ext cx="5785928" cy="31534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D283C1A-AC66-476E-7644-1EC89B249BCE}"/>
              </a:ext>
            </a:extLst>
          </p:cNvPr>
          <p:cNvSpPr/>
          <p:nvPr/>
        </p:nvSpPr>
        <p:spPr>
          <a:xfrm>
            <a:off x="5298141" y="5082988"/>
            <a:ext cx="1479177" cy="1317812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DCCB36-FBE0-970F-6FB4-069C4AFC7F99}"/>
              </a:ext>
            </a:extLst>
          </p:cNvPr>
          <p:cNvSpPr/>
          <p:nvPr/>
        </p:nvSpPr>
        <p:spPr>
          <a:xfrm>
            <a:off x="5656729" y="5410200"/>
            <a:ext cx="762000" cy="6633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56D42E-4E06-E698-DDFA-6F30C417C28A}"/>
              </a:ext>
            </a:extLst>
          </p:cNvPr>
          <p:cNvCxnSpPr/>
          <p:nvPr/>
        </p:nvCxnSpPr>
        <p:spPr>
          <a:xfrm flipH="1">
            <a:off x="6553200" y="4948518"/>
            <a:ext cx="600635" cy="4616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51F435-ED3D-849C-2C93-353D5801E5BD}"/>
              </a:ext>
            </a:extLst>
          </p:cNvPr>
          <p:cNvSpPr txBox="1"/>
          <p:nvPr/>
        </p:nvSpPr>
        <p:spPr>
          <a:xfrm>
            <a:off x="7216588" y="4579186"/>
            <a:ext cx="379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Uzorkovanje sa oboda lezije!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2E717A-974B-6626-0FAF-52705CEEB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42" y="1385326"/>
            <a:ext cx="3530258" cy="2451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93C7A2-4D40-4A62-B2AD-0B4E35F1F143}"/>
              </a:ext>
            </a:extLst>
          </p:cNvPr>
          <p:cNvSpPr txBox="1"/>
          <p:nvPr/>
        </p:nvSpPr>
        <p:spPr>
          <a:xfrm>
            <a:off x="7543621" y="3912204"/>
            <a:ext cx="379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Trihogram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1302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8FC904-8A3B-F48F-743C-384649127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" y="1456869"/>
            <a:ext cx="5031727" cy="3381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EC437-1A75-1D7A-2A02-A8B4AFF4A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4" y="1456869"/>
            <a:ext cx="4876800" cy="33432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9F5153-0AB1-88B0-7FC4-E13C77754594}"/>
              </a:ext>
            </a:extLst>
          </p:cNvPr>
          <p:cNvSpPr/>
          <p:nvPr/>
        </p:nvSpPr>
        <p:spPr>
          <a:xfrm>
            <a:off x="7473822" y="2138171"/>
            <a:ext cx="925926" cy="8103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9862F7-7603-73A4-4E63-4B7AFE1D002C}"/>
              </a:ext>
            </a:extLst>
          </p:cNvPr>
          <p:cNvCxnSpPr/>
          <p:nvPr/>
        </p:nvCxnSpPr>
        <p:spPr>
          <a:xfrm flipH="1">
            <a:off x="8397551" y="1063690"/>
            <a:ext cx="1324947" cy="1166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B93294-356E-BB26-D5FD-64FE357DD7EE}"/>
              </a:ext>
            </a:extLst>
          </p:cNvPr>
          <p:cNvSpPr txBox="1"/>
          <p:nvPr/>
        </p:nvSpPr>
        <p:spPr>
          <a:xfrm>
            <a:off x="9377265" y="673106"/>
            <a:ext cx="188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BELI PAPIR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52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2E70F-B2F4-3F6C-4A50-6B7AB7EF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7" y="0"/>
            <a:ext cx="115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0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1368E3-0A8F-7421-6E4C-FF0FF7A1BCF9}"/>
              </a:ext>
            </a:extLst>
          </p:cNvPr>
          <p:cNvSpPr txBox="1"/>
          <p:nvPr/>
        </p:nvSpPr>
        <p:spPr>
          <a:xfrm>
            <a:off x="4231342" y="591081"/>
            <a:ext cx="502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PREGLED UHA I UŠNOG KANALA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958EB-8CA8-3D11-3894-F5B1C3282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6" y="1568824"/>
            <a:ext cx="3425358" cy="3425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A5EAE-E866-5357-8175-22367D841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94" y="2724090"/>
            <a:ext cx="3733800" cy="373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7FB5C-FDB4-1DE1-3C24-66874DED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6" y="1989826"/>
            <a:ext cx="4876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5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E7E43-5337-F15D-5AAC-93AAAAB300D2}"/>
              </a:ext>
            </a:extLst>
          </p:cNvPr>
          <p:cNvSpPr txBox="1"/>
          <p:nvPr/>
        </p:nvSpPr>
        <p:spPr>
          <a:xfrm>
            <a:off x="4258235" y="555812"/>
            <a:ext cx="420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PREGLED SLUZNICA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DBF9B-43EC-A8EF-7B78-A0B89EE51A96}"/>
              </a:ext>
            </a:extLst>
          </p:cNvPr>
          <p:cNvSpPr txBox="1"/>
          <p:nvPr/>
        </p:nvSpPr>
        <p:spPr>
          <a:xfrm>
            <a:off x="944382" y="1248692"/>
            <a:ext cx="343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ADSPEKCIJA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PALPACIJA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F632C-C148-D48E-D04D-8A4F2371992D}"/>
              </a:ext>
            </a:extLst>
          </p:cNvPr>
          <p:cNvSpPr txBox="1"/>
          <p:nvPr/>
        </p:nvSpPr>
        <p:spPr>
          <a:xfrm>
            <a:off x="4241450" y="1485852"/>
            <a:ext cx="343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MIKROSKOPSKI PREGLED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BIOPSIJA (TUMOR?)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855C5-47E3-9774-2EC2-916500DFF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5" y="2465717"/>
            <a:ext cx="3433484" cy="1926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926C6-1759-588E-E334-1D96FC1B8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1" y="4436387"/>
            <a:ext cx="3761551" cy="2239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87B3E7-073C-D885-D962-7B8DD835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92" y="2841057"/>
            <a:ext cx="4030475" cy="276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FEE994-EFDB-9BCC-BE6C-0818FB31C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94" y="1482819"/>
            <a:ext cx="1847850" cy="2466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94ED73-4E53-A9E2-02C1-FC41B4F0BF5B}"/>
              </a:ext>
            </a:extLst>
          </p:cNvPr>
          <p:cNvSpPr txBox="1"/>
          <p:nvPr/>
        </p:nvSpPr>
        <p:spPr>
          <a:xfrm>
            <a:off x="827569" y="5387788"/>
            <a:ext cx="29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KAKVA JE ZDRAVA SLUZNICA?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438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51757-6460-F4F9-D67E-5E6C8C261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895"/>
            <a:ext cx="5600908" cy="504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2FDCD-3F16-D4E8-072C-8136E16F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4824"/>
            <a:ext cx="5766318" cy="38442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0B7933-693E-F610-24E1-C89269900CD3}"/>
              </a:ext>
            </a:extLst>
          </p:cNvPr>
          <p:cNvCxnSpPr>
            <a:stCxn id="8" idx="0"/>
            <a:endCxn id="8" idx="4"/>
          </p:cNvCxnSpPr>
          <p:nvPr/>
        </p:nvCxnSpPr>
        <p:spPr>
          <a:xfrm>
            <a:off x="10030408" y="345233"/>
            <a:ext cx="0" cy="1315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E6B8C7-E8CF-DEBF-BB02-28CC400B2FD8}"/>
              </a:ext>
            </a:extLst>
          </p:cNvPr>
          <p:cNvCxnSpPr>
            <a:stCxn id="8" idx="2"/>
            <a:endCxn id="8" idx="6"/>
          </p:cNvCxnSpPr>
          <p:nvPr/>
        </p:nvCxnSpPr>
        <p:spPr>
          <a:xfrm>
            <a:off x="9255967" y="1003041"/>
            <a:ext cx="15488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C35E8-C7B6-54FA-D7FF-B0197DB4A69A}"/>
              </a:ext>
            </a:extLst>
          </p:cNvPr>
          <p:cNvGrpSpPr/>
          <p:nvPr/>
        </p:nvGrpSpPr>
        <p:grpSpPr>
          <a:xfrm>
            <a:off x="5182983" y="-1268138"/>
            <a:ext cx="6415743" cy="2985796"/>
            <a:chOff x="5182983" y="-1268138"/>
            <a:chExt cx="6415743" cy="29857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C2A31F-CA8C-C377-89FF-FE6BBE719038}"/>
                </a:ext>
              </a:extLst>
            </p:cNvPr>
            <p:cNvGrpSpPr/>
            <p:nvPr/>
          </p:nvGrpSpPr>
          <p:grpSpPr>
            <a:xfrm>
              <a:off x="5182983" y="-1268138"/>
              <a:ext cx="6415743" cy="2985796"/>
              <a:chOff x="5182983" y="-1268138"/>
              <a:chExt cx="6415743" cy="298579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F3A529-2713-650A-45F6-89FD8DA0B5E7}"/>
                  </a:ext>
                </a:extLst>
              </p:cNvPr>
              <p:cNvSpPr txBox="1"/>
              <p:nvPr/>
            </p:nvSpPr>
            <p:spPr>
              <a:xfrm>
                <a:off x="8476861" y="429208"/>
                <a:ext cx="485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FL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E940B7-CD71-7961-B91D-D1A4DB9C8701}"/>
                  </a:ext>
                </a:extLst>
              </p:cNvPr>
              <p:cNvSpPr txBox="1"/>
              <p:nvPr/>
            </p:nvSpPr>
            <p:spPr>
              <a:xfrm>
                <a:off x="8476861" y="1170990"/>
                <a:ext cx="485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HL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9FDAC4-CDE6-468D-FD04-7BFE722CF3B8}"/>
                  </a:ext>
                </a:extLst>
              </p:cNvPr>
              <p:cNvSpPr txBox="1"/>
              <p:nvPr/>
            </p:nvSpPr>
            <p:spPr>
              <a:xfrm>
                <a:off x="11078547" y="429208"/>
                <a:ext cx="485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FR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F28482-8272-C5E0-0E47-768F9B462191}"/>
                  </a:ext>
                </a:extLst>
              </p:cNvPr>
              <p:cNvSpPr txBox="1"/>
              <p:nvPr/>
            </p:nvSpPr>
            <p:spPr>
              <a:xfrm>
                <a:off x="11043559" y="1175653"/>
                <a:ext cx="555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HR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70C1D4D-6B9E-FB85-A2C3-FA139845AE2D}"/>
                  </a:ext>
                </a:extLst>
              </p:cNvPr>
              <p:cNvGrpSpPr/>
              <p:nvPr/>
            </p:nvGrpSpPr>
            <p:grpSpPr>
              <a:xfrm>
                <a:off x="9255967" y="345233"/>
                <a:ext cx="1548882" cy="1315616"/>
                <a:chOff x="9255967" y="345233"/>
                <a:chExt cx="1548882" cy="1315616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DAFF5CF-BE35-79AC-C04B-2BF1592A1019}"/>
                    </a:ext>
                  </a:extLst>
                </p:cNvPr>
                <p:cNvGrpSpPr/>
                <p:nvPr/>
              </p:nvGrpSpPr>
              <p:grpSpPr>
                <a:xfrm>
                  <a:off x="9255967" y="345233"/>
                  <a:ext cx="1548882" cy="1315616"/>
                  <a:chOff x="9255967" y="345233"/>
                  <a:chExt cx="1548882" cy="1315616"/>
                </a:xfrm>
              </p:grpSpPr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DC166F8D-93C0-2A6A-0DDA-415D92A76D8D}"/>
                      </a:ext>
                    </a:extLst>
                  </p:cNvPr>
                  <p:cNvSpPr/>
                  <p:nvPr/>
                </p:nvSpPr>
                <p:spPr>
                  <a:xfrm>
                    <a:off x="9255967" y="345233"/>
                    <a:ext cx="1548882" cy="1315616"/>
                  </a:xfrm>
                  <a:prstGeom prst="ellipse">
                    <a:avLst/>
                  </a:prstGeom>
                  <a:solidFill>
                    <a:srgbClr val="FFCCCC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2F733B13-2375-C618-E74E-7A6FF38526E9}"/>
                      </a:ext>
                    </a:extLst>
                  </p:cNvPr>
                  <p:cNvGrpSpPr/>
                  <p:nvPr/>
                </p:nvGrpSpPr>
                <p:grpSpPr>
                  <a:xfrm>
                    <a:off x="9610531" y="664463"/>
                    <a:ext cx="181160" cy="204498"/>
                    <a:chOff x="9610531" y="664463"/>
                    <a:chExt cx="181160" cy="204498"/>
                  </a:xfrm>
                </p:grpSpPr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B02A76C6-AFA7-F8EA-57FC-796A99EE2C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0531" y="664463"/>
                      <a:ext cx="181160" cy="204498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Oval 17">
                      <a:extLst>
                        <a:ext uri="{FF2B5EF4-FFF2-40B4-BE49-F238E27FC236}">
                          <a16:creationId xmlns:a16="http://schemas.microsoft.com/office/drawing/2014/main" id="{6B4921D1-1118-76AC-500F-193B18B950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8251" y="743852"/>
                      <a:ext cx="45719" cy="45719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869E86F4-4E56-AD76-7E4D-492F10B0C9D3}"/>
                      </a:ext>
                    </a:extLst>
                  </p:cNvPr>
                  <p:cNvGrpSpPr/>
                  <p:nvPr/>
                </p:nvGrpSpPr>
                <p:grpSpPr>
                  <a:xfrm>
                    <a:off x="10271834" y="664463"/>
                    <a:ext cx="181160" cy="204498"/>
                    <a:chOff x="9610531" y="664463"/>
                    <a:chExt cx="181160" cy="20449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1E432209-E348-6BF3-77C2-E0BF636C14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0531" y="664463"/>
                      <a:ext cx="181160" cy="204498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C160EDD2-E619-3464-73CF-68C7E0643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8251" y="743852"/>
                      <a:ext cx="45719" cy="45719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E79950CC-6832-F8E6-ADB0-438DE2DEDE84}"/>
                      </a:ext>
                    </a:extLst>
                  </p:cNvPr>
                  <p:cNvGrpSpPr/>
                  <p:nvPr/>
                </p:nvGrpSpPr>
                <p:grpSpPr>
                  <a:xfrm>
                    <a:off x="9610531" y="1202881"/>
                    <a:ext cx="181160" cy="204498"/>
                    <a:chOff x="9610531" y="664463"/>
                    <a:chExt cx="181160" cy="204498"/>
                  </a:xfrm>
                </p:grpSpPr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13995A11-77B4-99FB-104E-7A98469D6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0531" y="664463"/>
                      <a:ext cx="181160" cy="204498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69037249-791A-11B9-CD42-8463B64D7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8251" y="743852"/>
                      <a:ext cx="45719" cy="45719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7FB153A3-3A62-8C7A-4479-2172D644FEE4}"/>
                      </a:ext>
                    </a:extLst>
                  </p:cNvPr>
                  <p:cNvGrpSpPr/>
                  <p:nvPr/>
                </p:nvGrpSpPr>
                <p:grpSpPr>
                  <a:xfrm>
                    <a:off x="10286415" y="1202880"/>
                    <a:ext cx="181160" cy="204498"/>
                    <a:chOff x="9610531" y="664463"/>
                    <a:chExt cx="181160" cy="204498"/>
                  </a:xfrm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8F18C81C-EA32-C35F-9380-B802A8A95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0531" y="664463"/>
                      <a:ext cx="181160" cy="204498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33164FB4-A4C1-B632-2F94-E5CC941C6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8251" y="743852"/>
                      <a:ext cx="45719" cy="45719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14E00AC-D7F6-9788-F974-71E5F65DB1AA}"/>
                    </a:ext>
                  </a:extLst>
                </p:cNvPr>
                <p:cNvCxnSpPr>
                  <a:stCxn id="8" idx="0"/>
                  <a:endCxn id="8" idx="4"/>
                </p:cNvCxnSpPr>
                <p:nvPr/>
              </p:nvCxnSpPr>
              <p:spPr>
                <a:xfrm>
                  <a:off x="10030408" y="345233"/>
                  <a:ext cx="0" cy="13156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4D670D14-3897-73C0-98FD-66B88E06020D}"/>
                    </a:ext>
                  </a:extLst>
                </p:cNvPr>
                <p:cNvCxnSpPr>
                  <a:stCxn id="8" idx="2"/>
                  <a:endCxn id="8" idx="6"/>
                </p:cNvCxnSpPr>
                <p:nvPr/>
              </p:nvCxnSpPr>
              <p:spPr>
                <a:xfrm>
                  <a:off x="9255967" y="1003041"/>
                  <a:ext cx="154888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88F598E-A81B-5F77-E86B-3BBC3C7307F9}"/>
                  </a:ext>
                </a:extLst>
              </p:cNvPr>
              <p:cNvGrpSpPr/>
              <p:nvPr/>
            </p:nvGrpSpPr>
            <p:grpSpPr>
              <a:xfrm>
                <a:off x="6403750" y="30897"/>
                <a:ext cx="1270267" cy="1609948"/>
                <a:chOff x="6403750" y="30897"/>
                <a:chExt cx="1270267" cy="1609948"/>
              </a:xfrm>
            </p:grpSpPr>
            <p:sp>
              <p:nvSpPr>
                <p:cNvPr id="40" name="Chord 39">
                  <a:extLst>
                    <a:ext uri="{FF2B5EF4-FFF2-40B4-BE49-F238E27FC236}">
                      <a16:creationId xmlns:a16="http://schemas.microsoft.com/office/drawing/2014/main" id="{ED8B5C8A-432A-38CD-DA60-8FB0E82554B5}"/>
                    </a:ext>
                  </a:extLst>
                </p:cNvPr>
                <p:cNvSpPr/>
                <p:nvPr/>
              </p:nvSpPr>
              <p:spPr>
                <a:xfrm rot="14746201">
                  <a:off x="6831942" y="1224192"/>
                  <a:ext cx="616671" cy="121235"/>
                </a:xfrm>
                <a:prstGeom prst="chord">
                  <a:avLst>
                    <a:gd name="adj1" fmla="val 5492088"/>
                    <a:gd name="adj2" fmla="val 16308227"/>
                  </a:avLst>
                </a:prstGeom>
                <a:solidFill>
                  <a:srgbClr val="FFCCCC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hord 37">
                  <a:extLst>
                    <a:ext uri="{FF2B5EF4-FFF2-40B4-BE49-F238E27FC236}">
                      <a16:creationId xmlns:a16="http://schemas.microsoft.com/office/drawing/2014/main" id="{F771505C-3BD9-B984-EAD0-0E30E0C895EA}"/>
                    </a:ext>
                  </a:extLst>
                </p:cNvPr>
                <p:cNvSpPr/>
                <p:nvPr/>
              </p:nvSpPr>
              <p:spPr>
                <a:xfrm rot="17462259">
                  <a:off x="6577500" y="1231195"/>
                  <a:ext cx="616671" cy="121235"/>
                </a:xfrm>
                <a:prstGeom prst="chord">
                  <a:avLst>
                    <a:gd name="adj1" fmla="val 5492088"/>
                    <a:gd name="adj2" fmla="val 16308227"/>
                  </a:avLst>
                </a:prstGeom>
                <a:solidFill>
                  <a:srgbClr val="FFCCCC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hord 34">
                  <a:extLst>
                    <a:ext uri="{FF2B5EF4-FFF2-40B4-BE49-F238E27FC236}">
                      <a16:creationId xmlns:a16="http://schemas.microsoft.com/office/drawing/2014/main" id="{333D6196-AAF5-C910-F1AE-31E5DD793B4A}"/>
                    </a:ext>
                  </a:extLst>
                </p:cNvPr>
                <p:cNvSpPr/>
                <p:nvPr/>
              </p:nvSpPr>
              <p:spPr>
                <a:xfrm rot="17589675">
                  <a:off x="6382631" y="52016"/>
                  <a:ext cx="1312506" cy="1270267"/>
                </a:xfrm>
                <a:prstGeom prst="chord">
                  <a:avLst/>
                </a:prstGeom>
                <a:solidFill>
                  <a:srgbClr val="FFCC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hord 35">
                  <a:extLst>
                    <a:ext uri="{FF2B5EF4-FFF2-40B4-BE49-F238E27FC236}">
                      <a16:creationId xmlns:a16="http://schemas.microsoft.com/office/drawing/2014/main" id="{AFBAF489-3432-D680-4A5A-3476F9DC8880}"/>
                    </a:ext>
                  </a:extLst>
                </p:cNvPr>
                <p:cNvSpPr/>
                <p:nvPr/>
              </p:nvSpPr>
              <p:spPr>
                <a:xfrm rot="18259499">
                  <a:off x="6299172" y="1154383"/>
                  <a:ext cx="792378" cy="180546"/>
                </a:xfrm>
                <a:prstGeom prst="chord">
                  <a:avLst>
                    <a:gd name="adj1" fmla="val 5492088"/>
                    <a:gd name="adj2" fmla="val 16308227"/>
                  </a:avLst>
                </a:prstGeom>
                <a:solidFill>
                  <a:srgbClr val="FFCCCC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hord 36">
                  <a:extLst>
                    <a:ext uri="{FF2B5EF4-FFF2-40B4-BE49-F238E27FC236}">
                      <a16:creationId xmlns:a16="http://schemas.microsoft.com/office/drawing/2014/main" id="{619CFDA6-F2F7-F370-6B86-01CA3AB88DA3}"/>
                    </a:ext>
                  </a:extLst>
                </p:cNvPr>
                <p:cNvSpPr/>
                <p:nvPr/>
              </p:nvSpPr>
              <p:spPr>
                <a:xfrm rot="14090043">
                  <a:off x="6958892" y="1154383"/>
                  <a:ext cx="792378" cy="180546"/>
                </a:xfrm>
                <a:prstGeom prst="chord">
                  <a:avLst>
                    <a:gd name="adj1" fmla="val 5492088"/>
                    <a:gd name="adj2" fmla="val 16308227"/>
                  </a:avLst>
                </a:prstGeom>
                <a:solidFill>
                  <a:srgbClr val="FFCCCC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Chord 41">
                <a:extLst>
                  <a:ext uri="{FF2B5EF4-FFF2-40B4-BE49-F238E27FC236}">
                    <a16:creationId xmlns:a16="http://schemas.microsoft.com/office/drawing/2014/main" id="{084480DC-39E0-44C5-6823-B91005F9CD73}"/>
                  </a:ext>
                </a:extLst>
              </p:cNvPr>
              <p:cNvSpPr/>
              <p:nvPr/>
            </p:nvSpPr>
            <p:spPr>
              <a:xfrm rot="16200000">
                <a:off x="3958725" y="-43880"/>
                <a:ext cx="2985796" cy="537280"/>
              </a:xfrm>
              <a:prstGeom prst="chord">
                <a:avLst>
                  <a:gd name="adj1" fmla="val 5625639"/>
                  <a:gd name="adj2" fmla="val 15854977"/>
                </a:avLst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6917E-19BE-2EAD-E685-545BF7920774}"/>
                </a:ext>
              </a:extLst>
            </p:cNvPr>
            <p:cNvSpPr txBox="1"/>
            <p:nvPr/>
          </p:nvSpPr>
          <p:spPr>
            <a:xfrm>
              <a:off x="6033247" y="978759"/>
              <a:ext cx="304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dirty="0">
                  <a:latin typeface="Aharoni" panose="02010803020104030203" pitchFamily="2" charset="-79"/>
                  <a:cs typeface="Aharoni" panose="02010803020104030203" pitchFamily="2" charset="-79"/>
                </a:rPr>
                <a:t>L</a:t>
              </a:r>
              <a:endParaRPr lang="en-US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49682B-5AA5-DCE7-6026-44D691652497}"/>
                </a:ext>
              </a:extLst>
            </p:cNvPr>
            <p:cNvSpPr txBox="1"/>
            <p:nvPr/>
          </p:nvSpPr>
          <p:spPr>
            <a:xfrm>
              <a:off x="7728757" y="996504"/>
              <a:ext cx="304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dirty="0">
                  <a:latin typeface="Aharoni" panose="02010803020104030203" pitchFamily="2" charset="-79"/>
                  <a:cs typeface="Aharoni" panose="02010803020104030203" pitchFamily="2" charset="-79"/>
                </a:rPr>
                <a:t>R</a:t>
              </a:r>
              <a:endParaRPr lang="en-US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54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CF588D-14A5-F280-AF10-012053656CEE}"/>
              </a:ext>
            </a:extLst>
          </p:cNvPr>
          <p:cNvSpPr txBox="1"/>
          <p:nvPr/>
        </p:nvSpPr>
        <p:spPr>
          <a:xfrm>
            <a:off x="1039906" y="842682"/>
            <a:ext cx="39265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u="sng" dirty="0">
                <a:latin typeface="Aharoni" panose="02010803020104030203" pitchFamily="2" charset="-79"/>
                <a:cs typeface="Aharoni" panose="02010803020104030203" pitchFamily="2" charset="-79"/>
              </a:rPr>
              <a:t>PROMENA BOJE:</a:t>
            </a:r>
          </a:p>
          <a:p>
            <a:pPr algn="ctr"/>
            <a:endParaRPr lang="sr-Latn-RS" sz="20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sr-Latn-RS" sz="20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BLEDA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HIPEREMIČNA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IKTERIČNA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r-Latn-R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CIJANOTIČNA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E4C166-AD21-5495-93EB-E686B49BB764}"/>
              </a:ext>
            </a:extLst>
          </p:cNvPr>
          <p:cNvGrpSpPr/>
          <p:nvPr/>
        </p:nvGrpSpPr>
        <p:grpSpPr>
          <a:xfrm>
            <a:off x="3500717" y="1572356"/>
            <a:ext cx="690282" cy="2596572"/>
            <a:chOff x="3321423" y="1222732"/>
            <a:chExt cx="690282" cy="25965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0137CA-BE57-B366-5210-8EEAD72D19F6}"/>
                </a:ext>
              </a:extLst>
            </p:cNvPr>
            <p:cNvSpPr/>
            <p:nvPr/>
          </p:nvSpPr>
          <p:spPr>
            <a:xfrm>
              <a:off x="3321423" y="1222732"/>
              <a:ext cx="690282" cy="5289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4A30250-74B8-A442-3968-90F718FB183B}"/>
                </a:ext>
              </a:extLst>
            </p:cNvPr>
            <p:cNvSpPr/>
            <p:nvPr/>
          </p:nvSpPr>
          <p:spPr>
            <a:xfrm>
              <a:off x="3321423" y="1897326"/>
              <a:ext cx="690282" cy="52891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901249A-6F4F-AD6A-7C54-8F4DED664833}"/>
                </a:ext>
              </a:extLst>
            </p:cNvPr>
            <p:cNvSpPr/>
            <p:nvPr/>
          </p:nvSpPr>
          <p:spPr>
            <a:xfrm>
              <a:off x="3321423" y="2593856"/>
              <a:ext cx="690282" cy="528918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1FF55D-7E75-9856-9668-71ABE8977CC1}"/>
                </a:ext>
              </a:extLst>
            </p:cNvPr>
            <p:cNvSpPr/>
            <p:nvPr/>
          </p:nvSpPr>
          <p:spPr>
            <a:xfrm>
              <a:off x="3321423" y="3290386"/>
              <a:ext cx="690282" cy="528918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0FB77-12F4-2D3C-2BA1-FA92A67D8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2246950"/>
            <a:ext cx="3810000" cy="29184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D2F4D-C45F-C34A-A713-C5D9BA8C8F52}"/>
              </a:ext>
            </a:extLst>
          </p:cNvPr>
          <p:cNvSpPr txBox="1"/>
          <p:nvPr/>
        </p:nvSpPr>
        <p:spPr>
          <a:xfrm>
            <a:off x="6992470" y="1492535"/>
            <a:ext cx="232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u="sng" dirty="0">
                <a:latin typeface="Aharoni" panose="02010803020104030203" pitchFamily="2" charset="-79"/>
                <a:cs typeface="Aharoni" panose="02010803020104030203" pitchFamily="2" charset="-79"/>
              </a:rPr>
              <a:t>ISCEDAK</a:t>
            </a:r>
            <a:endParaRPr lang="en-US" sz="20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9D3B4-EF1F-FE15-53BA-5D88F750AF9A}"/>
              </a:ext>
            </a:extLst>
          </p:cNvPr>
          <p:cNvSpPr txBox="1"/>
          <p:nvPr/>
        </p:nvSpPr>
        <p:spPr>
          <a:xfrm>
            <a:off x="8001003" y="5519715"/>
            <a:ext cx="232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KARAKTER?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9266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67961C-E33A-6AE6-C702-EF10061571C8}"/>
              </a:ext>
            </a:extLst>
          </p:cNvPr>
          <p:cNvSpPr txBox="1"/>
          <p:nvPr/>
        </p:nvSpPr>
        <p:spPr>
          <a:xfrm>
            <a:off x="3218329" y="457200"/>
            <a:ext cx="4939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PREGLED LIMFNIH ČVOROVA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683AF-7D3E-D7AD-2B20-156453EB8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8" y="1785949"/>
            <a:ext cx="3352800" cy="2389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4AEBA-B4DC-92FB-E64B-5863766B6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2" y="1674444"/>
            <a:ext cx="2909455" cy="2236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76260-D2B1-C376-856F-F7725EE4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44" y="1489343"/>
            <a:ext cx="2102403" cy="2606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C80441-3AE9-027F-A6B3-CFF535752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11" y="4640075"/>
            <a:ext cx="2771775" cy="16478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610EED5-7EF4-2BE4-193B-11FDCE3E338E}"/>
              </a:ext>
            </a:extLst>
          </p:cNvPr>
          <p:cNvSpPr/>
          <p:nvPr/>
        </p:nvSpPr>
        <p:spPr>
          <a:xfrm>
            <a:off x="6941976" y="5282589"/>
            <a:ext cx="506049" cy="362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DFEC1F-D1E3-9934-E660-32CEBFE51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54" y="3235004"/>
            <a:ext cx="3636049" cy="21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7ADA8A-553D-3D19-25AD-6F3528FB4955}"/>
              </a:ext>
            </a:extLst>
          </p:cNvPr>
          <p:cNvSpPr txBox="1"/>
          <p:nvPr/>
        </p:nvSpPr>
        <p:spPr>
          <a:xfrm>
            <a:off x="1073021" y="1539550"/>
            <a:ext cx="35922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ADSPEKCIJA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PALPACIJA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PUNKCIJA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BIOPSIJA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EKSTIRPACIJA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RTG? UZ!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D4411-AA0F-E7BA-3929-5639E7CA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06" y="1935200"/>
            <a:ext cx="4541520" cy="25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16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CE835-5C71-4F8B-526C-41C7A376E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3" y="1425436"/>
            <a:ext cx="3851683" cy="385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53E1F-137C-28BA-EC35-6A5FB949E96C}"/>
              </a:ext>
            </a:extLst>
          </p:cNvPr>
          <p:cNvSpPr txBox="1"/>
          <p:nvPr/>
        </p:nvSpPr>
        <p:spPr>
          <a:xfrm>
            <a:off x="1101013" y="1720840"/>
            <a:ext cx="3666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OBLIK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VELIČINA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POKRETLJIVOST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TEMPERIRANOST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BOLNOST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A9653-1FD9-9781-7B13-3EE8BC426FF7}"/>
              </a:ext>
            </a:extLst>
          </p:cNvPr>
          <p:cNvSpPr txBox="1"/>
          <p:nvPr/>
        </p:nvSpPr>
        <p:spPr>
          <a:xfrm>
            <a:off x="5722774" y="4444662"/>
            <a:ext cx="5520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>
                <a:solidFill>
                  <a:srgbClr val="FF99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RAZLIKA IZMEĐU AKUTNO I HRONIČNO IZMENJENOG LIMFNOG ČVORA!!!!</a:t>
            </a:r>
            <a:endParaRPr lang="en-US" sz="2800" dirty="0">
              <a:solidFill>
                <a:srgbClr val="FF99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AF6D76-0FC8-2238-1B39-44BE74E016FE}"/>
              </a:ext>
            </a:extLst>
          </p:cNvPr>
          <p:cNvGrpSpPr/>
          <p:nvPr/>
        </p:nvGrpSpPr>
        <p:grpSpPr>
          <a:xfrm>
            <a:off x="5721214" y="1206586"/>
            <a:ext cx="5346439" cy="2556588"/>
            <a:chOff x="5896947" y="1047966"/>
            <a:chExt cx="5346439" cy="255658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3901DA5-4777-4C3F-BD9F-79197CD99078}"/>
                </a:ext>
              </a:extLst>
            </p:cNvPr>
            <p:cNvGrpSpPr/>
            <p:nvPr/>
          </p:nvGrpSpPr>
          <p:grpSpPr>
            <a:xfrm>
              <a:off x="5896947" y="1047966"/>
              <a:ext cx="5346439" cy="2556588"/>
              <a:chOff x="5896947" y="1073020"/>
              <a:chExt cx="5346439" cy="25565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1E41247-53A5-2F90-A1DE-1F0E3DE57D27}"/>
                  </a:ext>
                </a:extLst>
              </p:cNvPr>
              <p:cNvGrpSpPr/>
              <p:nvPr/>
            </p:nvGrpSpPr>
            <p:grpSpPr>
              <a:xfrm>
                <a:off x="5896947" y="1073020"/>
                <a:ext cx="5346439" cy="2556588"/>
                <a:chOff x="5896947" y="1073020"/>
                <a:chExt cx="5346439" cy="255658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2A5F92C-B462-1429-F2CD-745972D4DEF2}"/>
                    </a:ext>
                  </a:extLst>
                </p:cNvPr>
                <p:cNvGrpSpPr/>
                <p:nvPr/>
              </p:nvGrpSpPr>
              <p:grpSpPr>
                <a:xfrm>
                  <a:off x="5896947" y="1073020"/>
                  <a:ext cx="5309118" cy="2556588"/>
                  <a:chOff x="5896947" y="1073020"/>
                  <a:chExt cx="5309118" cy="2556588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B518F2BD-E95E-773D-F622-EC48EEFC2AC9}"/>
                      </a:ext>
                    </a:extLst>
                  </p:cNvPr>
                  <p:cNvGrpSpPr/>
                  <p:nvPr/>
                </p:nvGrpSpPr>
                <p:grpSpPr>
                  <a:xfrm>
                    <a:off x="5896947" y="1073020"/>
                    <a:ext cx="5309118" cy="2556588"/>
                    <a:chOff x="5896947" y="1073020"/>
                    <a:chExt cx="5309118" cy="2556588"/>
                  </a:xfrm>
                </p:grpSpPr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EA53D7C8-E33B-56F7-18B7-A228DB284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947" y="1073020"/>
                      <a:ext cx="5309118" cy="255658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" name="Straight Connector 9">
                      <a:extLst>
                        <a:ext uri="{FF2B5EF4-FFF2-40B4-BE49-F238E27FC236}">
                          <a16:creationId xmlns:a16="http://schemas.microsoft.com/office/drawing/2014/main" id="{8B380632-FA4B-9B49-ECCB-790187AF5E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96947" y="1509411"/>
                      <a:ext cx="530911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Connector 10">
                      <a:extLst>
                        <a:ext uri="{FF2B5EF4-FFF2-40B4-BE49-F238E27FC236}">
                          <a16:creationId xmlns:a16="http://schemas.microsoft.com/office/drawing/2014/main" id="{F46C9D0D-B679-2A81-AC25-167AEA1494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96947" y="1885745"/>
                      <a:ext cx="530911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" name="Straight Connector 11">
                      <a:extLst>
                        <a:ext uri="{FF2B5EF4-FFF2-40B4-BE49-F238E27FC236}">
                          <a16:creationId xmlns:a16="http://schemas.microsoft.com/office/drawing/2014/main" id="{1CD923EB-A71F-0263-2851-69DA5E4A5C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96947" y="2305625"/>
                      <a:ext cx="530911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Connector 12">
                      <a:extLst>
                        <a:ext uri="{FF2B5EF4-FFF2-40B4-BE49-F238E27FC236}">
                          <a16:creationId xmlns:a16="http://schemas.microsoft.com/office/drawing/2014/main" id="{175C1DF7-6CB7-A86F-2D18-6A5B850F3B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96947" y="2716170"/>
                      <a:ext cx="530911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Connector 13">
                      <a:extLst>
                        <a:ext uri="{FF2B5EF4-FFF2-40B4-BE49-F238E27FC236}">
                          <a16:creationId xmlns:a16="http://schemas.microsoft.com/office/drawing/2014/main" id="{EA13C689-B03F-BEF8-3B40-207CC00917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96947" y="3117387"/>
                      <a:ext cx="530911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3F0AC474-C90D-79C6-9846-0165CAD9F1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164286" y="1073020"/>
                      <a:ext cx="0" cy="255658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127B279C-B3C3-89EE-703D-464E794A28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781592" y="1073020"/>
                      <a:ext cx="0" cy="255658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A21229B-8A3B-46F9-7D67-D6415D9B0D86}"/>
                      </a:ext>
                    </a:extLst>
                  </p:cNvPr>
                  <p:cNvSpPr txBox="1"/>
                  <p:nvPr/>
                </p:nvSpPr>
                <p:spPr>
                  <a:xfrm>
                    <a:off x="6096000" y="1131139"/>
                    <a:ext cx="20682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r-Latn-RS" dirty="0"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KARAKTERISTIKA</a:t>
                    </a:r>
                    <a:endParaRPr lang="en-US" dirty="0">
                      <a:latin typeface="Aharoni" panose="02010803020104030203" pitchFamily="2" charset="-79"/>
                      <a:cs typeface="Aharoni" panose="02010803020104030203" pitchFamily="2" charset="-79"/>
                    </a:endParaRP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EB5533E-F51B-3CB6-2197-55DD7B33D6F1}"/>
                    </a:ext>
                  </a:extLst>
                </p:cNvPr>
                <p:cNvSpPr txBox="1"/>
                <p:nvPr/>
              </p:nvSpPr>
              <p:spPr>
                <a:xfrm>
                  <a:off x="8304245" y="1131139"/>
                  <a:ext cx="1259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dirty="0">
                      <a:latin typeface="Aharoni" panose="02010803020104030203" pitchFamily="2" charset="-79"/>
                      <a:cs typeface="Aharoni" panose="02010803020104030203" pitchFamily="2" charset="-79"/>
                    </a:rPr>
                    <a:t>AKUTNI</a:t>
                  </a:r>
                  <a:endParaRPr lang="en-US" dirty="0"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E138CFC-DD7A-6BAA-2ED2-94F0AE5515BF}"/>
                    </a:ext>
                  </a:extLst>
                </p:cNvPr>
                <p:cNvSpPr txBox="1"/>
                <p:nvPr/>
              </p:nvSpPr>
              <p:spPr>
                <a:xfrm>
                  <a:off x="9761379" y="1140079"/>
                  <a:ext cx="148200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dirty="0">
                      <a:latin typeface="Aharoni" panose="02010803020104030203" pitchFamily="2" charset="-79"/>
                      <a:cs typeface="Aharoni" panose="02010803020104030203" pitchFamily="2" charset="-79"/>
                    </a:rPr>
                    <a:t>HRONIČNI</a:t>
                  </a:r>
                  <a:endParaRPr lang="en-US" dirty="0"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43EE31-1713-73F4-333D-6C6EAA69F268}"/>
                  </a:ext>
                </a:extLst>
              </p:cNvPr>
              <p:cNvSpPr txBox="1"/>
              <p:nvPr/>
            </p:nvSpPr>
            <p:spPr>
              <a:xfrm>
                <a:off x="6316825" y="1936293"/>
                <a:ext cx="1482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VELIČINA</a:t>
                </a:r>
                <a:endParaRPr lang="en-US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7884B4-39E8-1AE2-6FC5-7D9D2D640F93}"/>
                  </a:ext>
                </a:extLst>
              </p:cNvPr>
              <p:cNvSpPr txBox="1"/>
              <p:nvPr/>
            </p:nvSpPr>
            <p:spPr>
              <a:xfrm>
                <a:off x="6096000" y="2351314"/>
                <a:ext cx="19874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POKRETLJIVOST</a:t>
                </a:r>
                <a:endParaRPr lang="en-US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33A39FD-BC3E-30B7-8D81-CA90AAF85F45}"/>
                  </a:ext>
                </a:extLst>
              </p:cNvPr>
              <p:cNvSpPr txBox="1"/>
              <p:nvPr/>
            </p:nvSpPr>
            <p:spPr>
              <a:xfrm>
                <a:off x="6000358" y="2757383"/>
                <a:ext cx="2178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TEMPERIRANOST</a:t>
                </a:r>
                <a:endParaRPr lang="en-US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D1F6F3-C631-5491-2A81-676ABC400280}"/>
                  </a:ext>
                </a:extLst>
              </p:cNvPr>
              <p:cNvSpPr txBox="1"/>
              <p:nvPr/>
            </p:nvSpPr>
            <p:spPr>
              <a:xfrm>
                <a:off x="6000358" y="3213020"/>
                <a:ext cx="2178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BOLNOST</a:t>
                </a:r>
                <a:endParaRPr lang="en-US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0E6C56-007E-4606-ED02-E1D85AAD11A2}"/>
                  </a:ext>
                </a:extLst>
              </p:cNvPr>
              <p:cNvSpPr txBox="1"/>
              <p:nvPr/>
            </p:nvSpPr>
            <p:spPr>
              <a:xfrm>
                <a:off x="5975480" y="1527479"/>
                <a:ext cx="2178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OBLIK</a:t>
                </a:r>
                <a:endParaRPr lang="en-US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1" name="Plus Sign 30">
              <a:extLst>
                <a:ext uri="{FF2B5EF4-FFF2-40B4-BE49-F238E27FC236}">
                  <a16:creationId xmlns:a16="http://schemas.microsoft.com/office/drawing/2014/main" id="{4A9F2484-BD26-E273-BEEE-02F52DF802A3}"/>
                </a:ext>
              </a:extLst>
            </p:cNvPr>
            <p:cNvSpPr/>
            <p:nvPr/>
          </p:nvSpPr>
          <p:spPr>
            <a:xfrm>
              <a:off x="8764550" y="1901912"/>
              <a:ext cx="326570" cy="323635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1383DA9D-00EA-63FC-9D69-340010F1CBA9}"/>
                </a:ext>
              </a:extLst>
            </p:cNvPr>
            <p:cNvSpPr/>
            <p:nvPr/>
          </p:nvSpPr>
          <p:spPr>
            <a:xfrm>
              <a:off x="10168049" y="1887461"/>
              <a:ext cx="608032" cy="34422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lus Sign 32">
              <a:extLst>
                <a:ext uri="{FF2B5EF4-FFF2-40B4-BE49-F238E27FC236}">
                  <a16:creationId xmlns:a16="http://schemas.microsoft.com/office/drawing/2014/main" id="{1EA4A099-511B-39D1-4F13-18B76278ABC0}"/>
                </a:ext>
              </a:extLst>
            </p:cNvPr>
            <p:cNvSpPr/>
            <p:nvPr/>
          </p:nvSpPr>
          <p:spPr>
            <a:xfrm>
              <a:off x="8759875" y="2295374"/>
              <a:ext cx="326570" cy="323635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0B8CDF88-0ACB-F65B-1041-13202B67E4C0}"/>
                </a:ext>
              </a:extLst>
            </p:cNvPr>
            <p:cNvSpPr/>
            <p:nvPr/>
          </p:nvSpPr>
          <p:spPr>
            <a:xfrm>
              <a:off x="10166477" y="2328057"/>
              <a:ext cx="608032" cy="34422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lus Sign 34">
              <a:extLst>
                <a:ext uri="{FF2B5EF4-FFF2-40B4-BE49-F238E27FC236}">
                  <a16:creationId xmlns:a16="http://schemas.microsoft.com/office/drawing/2014/main" id="{14A25814-17E6-431A-83EA-E1DDDCAD7E3D}"/>
                </a:ext>
              </a:extLst>
            </p:cNvPr>
            <p:cNvSpPr/>
            <p:nvPr/>
          </p:nvSpPr>
          <p:spPr>
            <a:xfrm>
              <a:off x="8759875" y="2755177"/>
              <a:ext cx="326570" cy="323635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lus Sign 35">
              <a:extLst>
                <a:ext uri="{FF2B5EF4-FFF2-40B4-BE49-F238E27FC236}">
                  <a16:creationId xmlns:a16="http://schemas.microsoft.com/office/drawing/2014/main" id="{8AFB5B64-3AD2-57E1-B6F1-EFC1FE47B566}"/>
                </a:ext>
              </a:extLst>
            </p:cNvPr>
            <p:cNvSpPr/>
            <p:nvPr/>
          </p:nvSpPr>
          <p:spPr>
            <a:xfrm>
              <a:off x="8759875" y="3175230"/>
              <a:ext cx="326570" cy="323635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D107C90A-FBD7-C0B4-5135-517C4524C114}"/>
                </a:ext>
              </a:extLst>
            </p:cNvPr>
            <p:cNvSpPr/>
            <p:nvPr/>
          </p:nvSpPr>
          <p:spPr>
            <a:xfrm>
              <a:off x="10189813" y="3169345"/>
              <a:ext cx="608032" cy="34422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61748E60-F4B6-6DE4-9082-443771EAC89E}"/>
                </a:ext>
              </a:extLst>
            </p:cNvPr>
            <p:cNvSpPr/>
            <p:nvPr/>
          </p:nvSpPr>
          <p:spPr>
            <a:xfrm>
              <a:off x="10189813" y="2732339"/>
              <a:ext cx="608032" cy="34422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576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067A4E-4449-E415-FB1D-04DB693CE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56" y="857250"/>
            <a:ext cx="3368449" cy="1924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952A4F-3954-E596-EE65-7ABA46507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10" y="3051985"/>
            <a:ext cx="2238375" cy="2047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BCA109-76E2-5128-1BAE-D18CD521CC1C}"/>
              </a:ext>
            </a:extLst>
          </p:cNvPr>
          <p:cNvSpPr txBox="1"/>
          <p:nvPr/>
        </p:nvSpPr>
        <p:spPr>
          <a:xfrm>
            <a:off x="1348221" y="5677584"/>
            <a:ext cx="291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ENZOOTSKA LEUKOZA</a:t>
            </a:r>
          </a:p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JUVENILNA LEUKOZA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D27C3E-3573-B2AB-CF81-6D92F2C40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44" y="800100"/>
            <a:ext cx="3589638" cy="525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0D812D-9B7D-DE7C-BA67-2961BD8B3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16" y="2310493"/>
            <a:ext cx="2982685" cy="22370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3330F4-0194-BC7D-AD56-F5C22154F5E2}"/>
              </a:ext>
            </a:extLst>
          </p:cNvPr>
          <p:cNvSpPr txBox="1"/>
          <p:nvPr/>
        </p:nvSpPr>
        <p:spPr>
          <a:xfrm>
            <a:off x="9545216" y="5099860"/>
            <a:ext cx="209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KAZEOZNI LIMFADENITIS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123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24D833-6E2A-041B-853F-49C76C922DB9}"/>
              </a:ext>
            </a:extLst>
          </p:cNvPr>
          <p:cNvSpPr txBox="1"/>
          <p:nvPr/>
        </p:nvSpPr>
        <p:spPr>
          <a:xfrm>
            <a:off x="3334138" y="410547"/>
            <a:ext cx="552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Aharoni" panose="02010803020104030203" pitchFamily="2" charset="-79"/>
                <a:cs typeface="Aharoni" panose="02010803020104030203" pitchFamily="2" charset="-79"/>
              </a:rPr>
              <a:t>NAJČEŠĆA OBOLJENJA KOŽE DOMAĆIH PAPKARA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28325-EFF8-C28D-207D-3AF0E6336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1" y="1790117"/>
            <a:ext cx="3324225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77BCB-3E7F-0A18-C322-B340F868B680}"/>
              </a:ext>
            </a:extLst>
          </p:cNvPr>
          <p:cNvSpPr txBox="1"/>
          <p:nvPr/>
        </p:nvSpPr>
        <p:spPr>
          <a:xfrm>
            <a:off x="1110342" y="4373351"/>
            <a:ext cx="203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PAPILOMATOZA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576B9-68A2-B140-47EA-291F76D3E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39" y="1790117"/>
            <a:ext cx="3390121" cy="2542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3DD78-9A79-F3D6-EB4B-05006EB5540C}"/>
              </a:ext>
            </a:extLst>
          </p:cNvPr>
          <p:cNvSpPr txBox="1"/>
          <p:nvPr/>
        </p:nvSpPr>
        <p:spPr>
          <a:xfrm>
            <a:off x="5163562" y="4418817"/>
            <a:ext cx="23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DERMATOFITOZA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83F40E-8E23-CB6F-F820-3D84BCCC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17" y="1832877"/>
            <a:ext cx="3244179" cy="2585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50A36C-0209-2058-2D28-938896AA4076}"/>
              </a:ext>
            </a:extLst>
          </p:cNvPr>
          <p:cNvSpPr txBox="1"/>
          <p:nvPr/>
        </p:nvSpPr>
        <p:spPr>
          <a:xfrm>
            <a:off x="8857861" y="4373351"/>
            <a:ext cx="24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FOTOSENZITIZACIJA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4835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3072C-4F9A-0C2A-87DA-C33FB177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" y="1501973"/>
            <a:ext cx="3050771" cy="2626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80FB6-359A-3156-DAD9-9E2F7C4E18A8}"/>
              </a:ext>
            </a:extLst>
          </p:cNvPr>
          <p:cNvSpPr txBox="1"/>
          <p:nvPr/>
        </p:nvSpPr>
        <p:spPr>
          <a:xfrm>
            <a:off x="1509835" y="4329405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URTIKARIJA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5099E-A2E3-2AE9-4DE1-4A666A061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41" y="696051"/>
            <a:ext cx="3467584" cy="4906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3938B-C499-2455-CA46-F81DCF7D0EED}"/>
              </a:ext>
            </a:extLst>
          </p:cNvPr>
          <p:cNvSpPr txBox="1"/>
          <p:nvPr/>
        </p:nvSpPr>
        <p:spPr>
          <a:xfrm>
            <a:off x="5508172" y="5792617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ŠUGA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ACA95-3077-6E61-415B-3FEF55076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10" y="1501973"/>
            <a:ext cx="3757521" cy="2505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7C9AFF-D2BC-9162-1833-38CCF271D821}"/>
              </a:ext>
            </a:extLst>
          </p:cNvPr>
          <p:cNvSpPr txBox="1"/>
          <p:nvPr/>
        </p:nvSpPr>
        <p:spPr>
          <a:xfrm>
            <a:off x="8601438" y="4149403"/>
            <a:ext cx="302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BOLEST KVRGAVE KOŽE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2175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2B9E6-2C1A-25EA-D00B-6D7E2830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" y="1567579"/>
            <a:ext cx="3410426" cy="2267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1F4DD-8708-953C-837B-261996CF1A80}"/>
              </a:ext>
            </a:extLst>
          </p:cNvPr>
          <p:cNvSpPr txBox="1"/>
          <p:nvPr/>
        </p:nvSpPr>
        <p:spPr>
          <a:xfrm>
            <a:off x="961053" y="3984171"/>
            <a:ext cx="3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KONTAKTNI DERMATITIS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3A970-21D4-102A-C6E2-F1455E0D0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38" y="1567579"/>
            <a:ext cx="3343742" cy="2267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E0FC93-41F5-EBF5-1458-EA45C5CF1BEA}"/>
              </a:ext>
            </a:extLst>
          </p:cNvPr>
          <p:cNvSpPr txBox="1"/>
          <p:nvPr/>
        </p:nvSpPr>
        <p:spPr>
          <a:xfrm>
            <a:off x="4883619" y="3984171"/>
            <a:ext cx="304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FURUNKULOZA I FOLIKULITIS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77FFB-286E-B23F-0E2A-5A69673D5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60" y="1215104"/>
            <a:ext cx="3343742" cy="26197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64619-1F79-81A4-8B45-800B3C464682}"/>
              </a:ext>
            </a:extLst>
          </p:cNvPr>
          <p:cNvSpPr txBox="1"/>
          <p:nvPr/>
        </p:nvSpPr>
        <p:spPr>
          <a:xfrm>
            <a:off x="8699241" y="4030337"/>
            <a:ext cx="304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DERMATOFILOZA / STREPTOTRIHOZA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8815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2443C-B821-FD9B-1B0B-CE085654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8" y="1598768"/>
            <a:ext cx="3353268" cy="2410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548C8-5F98-E55C-D42C-73E7E4921086}"/>
              </a:ext>
            </a:extLst>
          </p:cNvPr>
          <p:cNvSpPr txBox="1"/>
          <p:nvPr/>
        </p:nvSpPr>
        <p:spPr>
          <a:xfrm>
            <a:off x="1679510" y="4142792"/>
            <a:ext cx="251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MALASEZIJA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74D5E-4956-02F0-9A39-3EC813E39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99" y="1741662"/>
            <a:ext cx="3277057" cy="2124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636E1A-EFCD-BFE5-E10B-B90E90BA410C}"/>
              </a:ext>
            </a:extLst>
          </p:cNvPr>
          <p:cNvSpPr txBox="1"/>
          <p:nvPr/>
        </p:nvSpPr>
        <p:spPr>
          <a:xfrm>
            <a:off x="6273281" y="4008929"/>
            <a:ext cx="251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ŠUGA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473B3-6E88-48C8-AAE0-781B4EF15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91" y="891799"/>
            <a:ext cx="3305636" cy="4925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8F61B2-2B86-1259-1893-8DB923158A46}"/>
              </a:ext>
            </a:extLst>
          </p:cNvPr>
          <p:cNvSpPr txBox="1"/>
          <p:nvPr/>
        </p:nvSpPr>
        <p:spPr>
          <a:xfrm>
            <a:off x="9221755" y="5966201"/>
            <a:ext cx="251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ZARAZNA EKTIMA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3688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0B94A7-761E-75D4-7B14-AE5F7C1D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8" y="1047091"/>
            <a:ext cx="3267531" cy="3886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1532F-FE75-5102-F25E-F05AA816FE33}"/>
              </a:ext>
            </a:extLst>
          </p:cNvPr>
          <p:cNvSpPr txBox="1"/>
          <p:nvPr/>
        </p:nvSpPr>
        <p:spPr>
          <a:xfrm>
            <a:off x="5148943" y="5663385"/>
            <a:ext cx="28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ČAĐAVAC PRASADI / „MASNA PRASAD“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4EEDB4-9AF4-B5B9-6F00-6E34AFCF6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61" y="785926"/>
            <a:ext cx="3248478" cy="4725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40623-A1F7-65F4-A227-2B9D5C426EE5}"/>
              </a:ext>
            </a:extLst>
          </p:cNvPr>
          <p:cNvSpPr txBox="1"/>
          <p:nvPr/>
        </p:nvSpPr>
        <p:spPr>
          <a:xfrm>
            <a:off x="1188098" y="5340220"/>
            <a:ext cx="28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DERMATOFILOZA / „UĆEBANA VUNA“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70F31-BB4B-CBC3-164A-601962719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18" y="785926"/>
            <a:ext cx="3286584" cy="2019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D0589-4A87-4C1C-8BAD-C29B52BA5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85" y="3609580"/>
            <a:ext cx="3305636" cy="20957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5315CF-470E-D578-5867-88AA38A83827}"/>
              </a:ext>
            </a:extLst>
          </p:cNvPr>
          <p:cNvSpPr txBox="1"/>
          <p:nvPr/>
        </p:nvSpPr>
        <p:spPr>
          <a:xfrm>
            <a:off x="8778746" y="2990462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CRVENI VETAR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583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5CBC8-48BD-210A-CF87-B8588248E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58" y="727787"/>
            <a:ext cx="4249751" cy="5719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CDD89-0FD0-CCCE-DCCF-2DC96A61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5" y="223449"/>
            <a:ext cx="3455145" cy="3499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C1ED1F-FB17-3BD6-DEC4-88B8C8B01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10" y="3826036"/>
            <a:ext cx="3744686" cy="28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63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B9E7E-D5FF-4D60-67A6-9A7120CB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91" y="3636010"/>
            <a:ext cx="3324689" cy="2391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015C8-518A-F6BA-F1CD-2BDCE30D5AF3}"/>
              </a:ext>
            </a:extLst>
          </p:cNvPr>
          <p:cNvSpPr txBox="1"/>
          <p:nvPr/>
        </p:nvSpPr>
        <p:spPr>
          <a:xfrm>
            <a:off x="3358798" y="6166656"/>
            <a:ext cx="453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DERMATITIS NEFROPATIJA SINDROM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2F6B4-1739-0644-43BE-FE69F9169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48" y="66880"/>
            <a:ext cx="5110065" cy="3287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CE399F-6F60-FA9D-B9DA-4FA21D986D1B}"/>
              </a:ext>
            </a:extLst>
          </p:cNvPr>
          <p:cNvSpPr txBox="1"/>
          <p:nvPr/>
        </p:nvSpPr>
        <p:spPr>
          <a:xfrm>
            <a:off x="8157535" y="3451344"/>
            <a:ext cx="453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DERMATOFITOZA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78A755-AEE7-B8D1-E0BA-62F5D9D1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6" y="3576354"/>
            <a:ext cx="2609524" cy="1742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5EF15-D10A-3243-CC7D-26153FD66AD7}"/>
              </a:ext>
            </a:extLst>
          </p:cNvPr>
          <p:cNvSpPr txBox="1"/>
          <p:nvPr/>
        </p:nvSpPr>
        <p:spPr>
          <a:xfrm>
            <a:off x="549006" y="5537413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HIPERSENZITIVNOST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0CA487-5A58-0FD8-2F49-8A46F38CD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16" y="3937924"/>
            <a:ext cx="3353268" cy="2095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6CDA0B-9FF2-0854-7DC0-DF891C2A4955}"/>
              </a:ext>
            </a:extLst>
          </p:cNvPr>
          <p:cNvSpPr txBox="1"/>
          <p:nvPr/>
        </p:nvSpPr>
        <p:spPr>
          <a:xfrm>
            <a:off x="8454591" y="6166656"/>
            <a:ext cx="344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POVREDE/NEKROZE/ŽULJEVI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723F76-B74E-D0C8-3806-888199C82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71" y="168726"/>
            <a:ext cx="3619245" cy="27144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07C4AF-A460-8E8C-BFC7-0F933E5339AD}"/>
              </a:ext>
            </a:extLst>
          </p:cNvPr>
          <p:cNvSpPr txBox="1"/>
          <p:nvPr/>
        </p:nvSpPr>
        <p:spPr>
          <a:xfrm>
            <a:off x="1326277" y="3012244"/>
            <a:ext cx="429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SOLARNI DERMATITIS- OPEKOTINE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097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3B04B-87DE-D4A0-23D2-55DDA65D3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9289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5A33A-7F72-9A02-20C0-B9654405A1A0}"/>
              </a:ext>
            </a:extLst>
          </p:cNvPr>
          <p:cNvSpPr txBox="1"/>
          <p:nvPr/>
        </p:nvSpPr>
        <p:spPr>
          <a:xfrm>
            <a:off x="3191070" y="360659"/>
            <a:ext cx="5187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METODE PREGLEDA KOŽE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5FEE8-9FA8-2AD2-36D2-EE7A0E8D9BF3}"/>
              </a:ext>
            </a:extLst>
          </p:cNvPr>
          <p:cNvSpPr txBox="1"/>
          <p:nvPr/>
        </p:nvSpPr>
        <p:spPr>
          <a:xfrm>
            <a:off x="1045027" y="1725971"/>
            <a:ext cx="3862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u="sng" dirty="0">
                <a:latin typeface="Aharoni" panose="02010803020104030203" pitchFamily="2" charset="-79"/>
                <a:cs typeface="Aharoni" panose="02010803020104030203" pitchFamily="2" charset="-79"/>
              </a:rPr>
              <a:t>OPŠTE METODE:</a:t>
            </a:r>
          </a:p>
          <a:p>
            <a:pPr algn="ctr"/>
            <a:endParaRPr lang="sr-Latn-RS" sz="28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ADSPEKCIJA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PALPACIJA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KOŽNI NABOR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AC59D-7102-9FF2-0802-EC810C1BB0BF}"/>
              </a:ext>
            </a:extLst>
          </p:cNvPr>
          <p:cNvSpPr txBox="1"/>
          <p:nvPr/>
        </p:nvSpPr>
        <p:spPr>
          <a:xfrm>
            <a:off x="6677610" y="1725971"/>
            <a:ext cx="506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u="sng" dirty="0">
                <a:latin typeface="Aharoni" panose="02010803020104030203" pitchFamily="2" charset="-79"/>
                <a:cs typeface="Aharoni" panose="02010803020104030203" pitchFamily="2" charset="-79"/>
              </a:rPr>
              <a:t>SPECIJALNE METODE:</a:t>
            </a:r>
          </a:p>
          <a:p>
            <a:pPr algn="ctr"/>
            <a:endParaRPr lang="sr-Latn-RS" sz="28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SKARIFIKACIJA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MIKROSKOPSKI PREGLED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WOOD-OVA LAMPA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BRIS/MIKROBIOLOGIJA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800" dirty="0">
                <a:latin typeface="Aharoni" panose="02010803020104030203" pitchFamily="2" charset="-79"/>
                <a:cs typeface="Aharoni" panose="02010803020104030203" pitchFamily="2" charset="-79"/>
              </a:rPr>
              <a:t>BIOPSIJA --- CITOLOGIJA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AD0FB-8FE5-049C-E202-AA03D1121419}"/>
              </a:ext>
            </a:extLst>
          </p:cNvPr>
          <p:cNvSpPr txBox="1"/>
          <p:nvPr/>
        </p:nvSpPr>
        <p:spPr>
          <a:xfrm>
            <a:off x="493059" y="5851010"/>
            <a:ext cx="1124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Aharoni" panose="02010803020104030203" pitchFamily="2" charset="-79"/>
                <a:cs typeface="Aharoni" panose="02010803020104030203" pitchFamily="2" charset="-79"/>
              </a:rPr>
              <a:t>Etiologija?    Bakterijska,virusna, parazitska, nutritivna, toksična, endokrinološka, fizička, hemijska,... 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107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08C25-1B24-6042-AF1E-5BC7115ED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28125"/>
            <a:ext cx="5752819" cy="432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297BA-1DA7-2A94-975F-55E969D39033}"/>
              </a:ext>
            </a:extLst>
          </p:cNvPr>
          <p:cNvSpPr txBox="1"/>
          <p:nvPr/>
        </p:nvSpPr>
        <p:spPr>
          <a:xfrm>
            <a:off x="9815804" y="4002833"/>
            <a:ext cx="1567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9600" dirty="0">
                <a:latin typeface="Aharoni" panose="02010803020104030203" pitchFamily="2" charset="-79"/>
                <a:cs typeface="Aharoni" panose="02010803020104030203" pitchFamily="2" charset="-79"/>
              </a:rPr>
              <a:t>!!!</a:t>
            </a:r>
            <a:endParaRPr lang="en-US" sz="9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26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17C35-3444-B4BA-3A13-0147C9FC6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48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95EC7-8450-5DAD-0E92-3934AA647291}"/>
              </a:ext>
            </a:extLst>
          </p:cNvPr>
          <p:cNvSpPr txBox="1"/>
          <p:nvPr/>
        </p:nvSpPr>
        <p:spPr>
          <a:xfrm>
            <a:off x="1315616" y="858416"/>
            <a:ext cx="61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TEMPERIRANOST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E3ED7-4B6C-03FB-8CC7-838B822C9A82}"/>
              </a:ext>
            </a:extLst>
          </p:cNvPr>
          <p:cNvSpPr txBox="1"/>
          <p:nvPr/>
        </p:nvSpPr>
        <p:spPr>
          <a:xfrm>
            <a:off x="2177142" y="2021632"/>
            <a:ext cx="61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VLAŽNOST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114B3-63F4-9A93-2AAA-03BA2364F61D}"/>
              </a:ext>
            </a:extLst>
          </p:cNvPr>
          <p:cNvSpPr txBox="1"/>
          <p:nvPr/>
        </p:nvSpPr>
        <p:spPr>
          <a:xfrm>
            <a:off x="3318586" y="3296732"/>
            <a:ext cx="61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ELASTIČNOST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3E7EA-F6FC-75CB-B225-9AB116FA1587}"/>
              </a:ext>
            </a:extLst>
          </p:cNvPr>
          <p:cNvSpPr txBox="1"/>
          <p:nvPr/>
        </p:nvSpPr>
        <p:spPr>
          <a:xfrm>
            <a:off x="4730619" y="4764832"/>
            <a:ext cx="61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MIRIS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8CC92-C103-5588-16F5-16672CE0E352}"/>
              </a:ext>
            </a:extLst>
          </p:cNvPr>
          <p:cNvSpPr txBox="1"/>
          <p:nvPr/>
        </p:nvSpPr>
        <p:spPr>
          <a:xfrm>
            <a:off x="5965370" y="5831548"/>
            <a:ext cx="61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>
                <a:latin typeface="Aharoni" panose="02010803020104030203" pitchFamily="2" charset="-79"/>
                <a:cs typeface="Aharoni" panose="02010803020104030203" pitchFamily="2" charset="-79"/>
              </a:rPr>
              <a:t>BOJA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975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2B57C-24A4-00F1-6622-743490BD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" y="282949"/>
            <a:ext cx="3485930" cy="24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8E6F0-7338-10BB-7266-01471345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" y="3688633"/>
            <a:ext cx="3485930" cy="2328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3A8B2-4104-17EA-D3A4-8B0CAC5E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56" y="282949"/>
            <a:ext cx="3255196" cy="2594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F0A06-AA1E-F1A2-0DEB-007169D41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56" y="3672902"/>
            <a:ext cx="3147620" cy="2657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97A1B-3F32-F2E2-EA8A-0A8A34872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87" y="1631575"/>
            <a:ext cx="3169068" cy="38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0DBDD-6C98-FC7C-15F2-8869C55C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" y="591491"/>
            <a:ext cx="4937396" cy="3630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9B4A7-5A02-792B-1B61-F2FCFBF6F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5" y="421162"/>
            <a:ext cx="3024469" cy="4241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C595F-51BB-CD9C-136C-BA3D303F9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63" y="5158720"/>
            <a:ext cx="2525891" cy="1420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C8651-D61F-0777-0AB9-61CE2E152077}"/>
              </a:ext>
            </a:extLst>
          </p:cNvPr>
          <p:cNvSpPr txBox="1"/>
          <p:nvPr/>
        </p:nvSpPr>
        <p:spPr>
          <a:xfrm>
            <a:off x="2294965" y="4348709"/>
            <a:ext cx="2223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ELEFANTIJAZA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780ED-769D-4FA8-24B0-39304A67500E}"/>
              </a:ext>
            </a:extLst>
          </p:cNvPr>
          <p:cNvSpPr txBox="1"/>
          <p:nvPr/>
        </p:nvSpPr>
        <p:spPr>
          <a:xfrm>
            <a:off x="9368117" y="4832804"/>
            <a:ext cx="2223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EDEM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0B6AF-3F8A-DA1F-9F5C-1D78FEE3C166}"/>
              </a:ext>
            </a:extLst>
          </p:cNvPr>
          <p:cNvSpPr txBox="1"/>
          <p:nvPr/>
        </p:nvSpPr>
        <p:spPr>
          <a:xfrm>
            <a:off x="6813176" y="6036728"/>
            <a:ext cx="2223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Aharoni" panose="02010803020104030203" pitchFamily="2" charset="-79"/>
                <a:cs typeface="Aharoni" panose="02010803020104030203" pitchFamily="2" charset="-79"/>
              </a:rPr>
              <a:t>EMFIZEM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0679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283</Words>
  <Application>Microsoft Office PowerPoint</Application>
  <PresentationFormat>Widescreen</PresentationFormat>
  <Paragraphs>151</Paragraphs>
  <Slides>40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</dc:creator>
  <cp:lastModifiedBy>Aleksandra</cp:lastModifiedBy>
  <cp:revision>26</cp:revision>
  <dcterms:created xsi:type="dcterms:W3CDTF">2024-10-15T07:56:23Z</dcterms:created>
  <dcterms:modified xsi:type="dcterms:W3CDTF">2024-10-21T07:16:22Z</dcterms:modified>
</cp:coreProperties>
</file>